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1"/>
  </p:notesMasterIdLst>
  <p:sldIdLst>
    <p:sldId id="256" r:id="rId2"/>
    <p:sldId id="257" r:id="rId3"/>
    <p:sldId id="258" r:id="rId4"/>
    <p:sldId id="315" r:id="rId5"/>
    <p:sldId id="307" r:id="rId6"/>
    <p:sldId id="301" r:id="rId7"/>
    <p:sldId id="308" r:id="rId8"/>
    <p:sldId id="302" r:id="rId9"/>
    <p:sldId id="309" r:id="rId10"/>
    <p:sldId id="303" r:id="rId11"/>
    <p:sldId id="310" r:id="rId12"/>
    <p:sldId id="304" r:id="rId13"/>
    <p:sldId id="311" r:id="rId14"/>
    <p:sldId id="305" r:id="rId15"/>
    <p:sldId id="312" r:id="rId16"/>
    <p:sldId id="306" r:id="rId17"/>
    <p:sldId id="313" r:id="rId18"/>
    <p:sldId id="300" r:id="rId19"/>
    <p:sldId id="299" r:id="rId2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33"/>
    <a:srgbClr val="800000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0929"/>
  </p:normalViewPr>
  <p:slideViewPr>
    <p:cSldViewPr>
      <p:cViewPr varScale="1">
        <p:scale>
          <a:sx n="105" d="100"/>
          <a:sy n="105" d="100"/>
        </p:scale>
        <p:origin x="606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BA2E0BA-9E28-4A91-B3A3-ED54B07E5F77}" type="datetimeFigureOut">
              <a:rPr lang="ru-RU"/>
              <a:pPr>
                <a:defRPr/>
              </a:pPr>
              <a:t>04.07.2024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F424AA5A-92FF-4F80-B4CC-E84046FC784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52054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lIns="45720" tIns="0" rIns="45720" bIns="0" anchor="b">
            <a:scene3d>
              <a:camera prst="orthographicFront"/>
              <a:lightRig rig="soft" dir="t">
                <a:rot lat="0" lon="0" rev="17220000"/>
              </a:lightRig>
            </a:scene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96AF27-C528-4F54-991E-BF50C57A52C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168CEF-0248-4ECF-AB2F-9C8CB3347E8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7FD11F-9776-48FE-AFA0-37F2355C0BC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24BE60-04D8-4A03-BCA3-BC3FB5EB9B0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375D34-3AFC-4959-883B-F56754CE809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D703BC-3732-4548-9A74-A7C3674C98E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344D5A-8006-4B5D-8BCA-406D658913D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A65E29-2881-4534-966C-580C58872A8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rIns="45720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EA93D7-58C8-4BE7-B32D-59AF9F2CC01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8583F3-70B8-4CCD-9DF5-7AAD3A4352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269F11-7284-4F30-AFEB-FC85FE420FB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27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70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fld id="{FA85DFA6-498F-43D7-ADD4-11E11596F93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707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100" b="1" kern="120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pitchFamily="34" charset="0"/>
        </a:defRPr>
      </a:lvl9pPr>
    </p:titleStyle>
    <p:bodyStyle>
      <a:lvl1pPr marL="547688" indent="-411163" algn="l" rtl="0" eaLnBrk="0" fontAlgn="base" hangingPunct="0">
        <a:spcBef>
          <a:spcPct val="20000"/>
        </a:spcBef>
        <a:spcAft>
          <a:spcPct val="0"/>
        </a:spcAft>
        <a:buClr>
          <a:srgbClr val="F9F9F9"/>
        </a:buClr>
        <a:buSzPct val="65000"/>
        <a:buFont typeface="Wingdings 2" pitchFamily="18" charset="2"/>
        <a:buChar char="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363" indent="-282575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pitchFamily="18" charset="2"/>
        <a:buChar char="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475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itchFamily="2" charset="2"/>
        <a:buChar char="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2550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pitchFamily="18" charset="2"/>
        <a:buChar char="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4638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 2" pitchFamily="18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304800"/>
            <a:ext cx="7772400" cy="114300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b="0" dirty="0" smtClean="0">
                <a:solidFill>
                  <a:srgbClr val="FF0000"/>
                </a:solidFill>
                <a:latin typeface="+mn-lt"/>
              </a:rPr>
              <a:t>Антитеррористическая Безопасность в </a:t>
            </a:r>
            <a:r>
              <a:rPr lang="ru-RU" sz="2800" b="0" dirty="0" smtClean="0">
                <a:solidFill>
                  <a:srgbClr val="FF0000"/>
                </a:solidFill>
                <a:latin typeface="+mn-lt"/>
              </a:rPr>
              <a:t>медицинских </a:t>
            </a:r>
            <a:r>
              <a:rPr lang="ru-RU" sz="2800" b="0" dirty="0" smtClean="0">
                <a:solidFill>
                  <a:srgbClr val="FF0000"/>
                </a:solidFill>
                <a:latin typeface="+mn-lt"/>
              </a:rPr>
              <a:t> </a:t>
            </a:r>
            <a:r>
              <a:rPr lang="ru-RU" sz="2800" b="0" dirty="0" smtClean="0">
                <a:solidFill>
                  <a:srgbClr val="FF0000"/>
                </a:solidFill>
                <a:latin typeface="+mn-lt"/>
              </a:rPr>
              <a:t>учреждениях </a:t>
            </a:r>
          </a:p>
        </p:txBody>
      </p:sp>
      <p:pic>
        <p:nvPicPr>
          <p:cNvPr id="5" name="Рисунок 4" descr="2848-1640-8251-993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75656" y="1628800"/>
            <a:ext cx="6408712" cy="39604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mtClean="0">
                <a:solidFill>
                  <a:srgbClr val="800000"/>
                </a:solidFill>
                <a:cs typeface="Times New Roman" pitchFamily="18" charset="0"/>
              </a:rPr>
              <a:t>Основные понятия</a:t>
            </a:r>
            <a:r>
              <a:rPr lang="ru-RU" smtClean="0"/>
              <a:t> 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/>
          <a:lstStyle/>
          <a:p>
            <a:pPr eaLnBrk="1" hangingPunct="1"/>
            <a:r>
              <a:rPr lang="ru-RU" dirty="0" smtClean="0">
                <a:solidFill>
                  <a:srgbClr val="FF0000"/>
                </a:solidFill>
                <a:cs typeface="Times New Roman" pitchFamily="18" charset="0"/>
              </a:rPr>
              <a:t>Терроризм</a:t>
            </a:r>
            <a:r>
              <a:rPr lang="ru-RU" i="1" dirty="0" smtClean="0">
                <a:solidFill>
                  <a:srgbClr val="0000CC"/>
                </a:solidFill>
                <a:cs typeface="Times New Roman" pitchFamily="18" charset="0"/>
              </a:rPr>
              <a:t> </a:t>
            </a:r>
            <a:r>
              <a:rPr lang="ru-RU" dirty="0" smtClean="0">
                <a:cs typeface="Times New Roman" pitchFamily="18" charset="0"/>
              </a:rPr>
              <a:t>— </a:t>
            </a:r>
            <a:r>
              <a:rPr lang="ru-RU" dirty="0"/>
              <a:t>идеология насилия и практика воздействия на принятие решения органами государственной власти</a:t>
            </a:r>
            <a:r>
              <a:rPr lang="ru-RU" dirty="0" smtClean="0"/>
              <a:t>, </a:t>
            </a:r>
            <a:r>
              <a:rPr lang="ru-RU" dirty="0"/>
              <a:t>связанные с устрашением населения </a:t>
            </a:r>
            <a:r>
              <a:rPr lang="ru-RU" dirty="0" smtClean="0"/>
              <a:t>и </a:t>
            </a:r>
            <a:r>
              <a:rPr lang="ru-RU" dirty="0"/>
              <a:t>иными формами противоправных насильственных действий</a:t>
            </a:r>
            <a:r>
              <a:rPr lang="ru-RU" dirty="0" smtClean="0"/>
              <a:t>.</a:t>
            </a:r>
            <a:endParaRPr lang="ru-RU" dirty="0">
              <a:cs typeface="Times New Roman" pitchFamily="18" charset="0"/>
            </a:endParaRPr>
          </a:p>
          <a:p>
            <a:pPr marL="136525" indent="0" eaLnBrk="1" hangingPunct="1">
              <a:buNone/>
            </a:pPr>
            <a:endParaRPr lang="ru-RU" dirty="0" smtClean="0">
              <a:cs typeface="Times New Roman" pitchFamily="18" charset="0"/>
            </a:endParaRPr>
          </a:p>
          <a:p>
            <a:pPr eaLnBrk="1" hangingPunct="1"/>
            <a:r>
              <a:rPr lang="ru-RU" dirty="0" smtClean="0">
                <a:solidFill>
                  <a:srgbClr val="FFFF00"/>
                </a:solidFill>
                <a:cs typeface="Times New Roman" pitchFamily="18" charset="0"/>
              </a:rPr>
              <a:t>Антитеррор</a:t>
            </a:r>
            <a:r>
              <a:rPr lang="ru-RU" dirty="0" smtClean="0">
                <a:cs typeface="Times New Roman" pitchFamily="18" charset="0"/>
              </a:rPr>
              <a:t> —  </a:t>
            </a:r>
            <a:r>
              <a:rPr lang="ru-RU" dirty="0" smtClean="0"/>
              <a:t>комплекс мероприятий по предупреждению, нейтрализации терроризма и его последствий.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4632" cy="1256184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200" dirty="0" smtClean="0">
                <a:solidFill>
                  <a:srgbClr val="FF0000"/>
                </a:solidFill>
                <a:latin typeface="+mn-lt"/>
              </a:rPr>
              <a:t>Возможные виды террористической деятельности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755576" y="1844824"/>
            <a:ext cx="7846640" cy="4536504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dirty="0" smtClean="0"/>
              <a:t>Захват заложников</a:t>
            </a:r>
          </a:p>
          <a:p>
            <a:pPr eaLnBrk="1" hangingPunct="1">
              <a:lnSpc>
                <a:spcPct val="90000"/>
              </a:lnSpc>
            </a:pPr>
            <a:r>
              <a:rPr lang="ru-RU" dirty="0" smtClean="0"/>
              <a:t>Применение огнестрельного оружия</a:t>
            </a:r>
          </a:p>
          <a:p>
            <a:pPr eaLnBrk="1" hangingPunct="1">
              <a:lnSpc>
                <a:spcPct val="90000"/>
              </a:lnSpc>
            </a:pPr>
            <a:r>
              <a:rPr lang="ru-RU" dirty="0" smtClean="0"/>
              <a:t>Применение взрывных устройств</a:t>
            </a:r>
          </a:p>
          <a:p>
            <a:pPr eaLnBrk="1" hangingPunct="1">
              <a:lnSpc>
                <a:spcPct val="90000"/>
              </a:lnSpc>
            </a:pPr>
            <a:r>
              <a:rPr lang="ru-RU" dirty="0" smtClean="0"/>
              <a:t>Применение химических, бактериологических средств</a:t>
            </a:r>
          </a:p>
          <a:p>
            <a:pPr eaLnBrk="1" hangingPunct="1">
              <a:lnSpc>
                <a:spcPct val="90000"/>
              </a:lnSpc>
            </a:pPr>
            <a:r>
              <a:rPr lang="ru-RU" dirty="0" smtClean="0"/>
              <a:t>Распространение ложной информации о возможном совершении теракта</a:t>
            </a:r>
          </a:p>
          <a:p>
            <a:pPr eaLnBrk="1" hangingPunct="1">
              <a:lnSpc>
                <a:spcPct val="90000"/>
              </a:lnSpc>
            </a:pPr>
            <a:r>
              <a:rPr lang="ru-RU" dirty="0" smtClean="0"/>
              <a:t>Информационные атаки</a:t>
            </a:r>
          </a:p>
          <a:p>
            <a:pPr eaLnBrk="1" hangingPunct="1">
              <a:lnSpc>
                <a:spcPct val="90000"/>
              </a:lnSpc>
            </a:pP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528" y="1416350"/>
            <a:ext cx="7252944" cy="4837714"/>
          </a:xfrm>
        </p:spPr>
      </p:pic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dirty="0" smtClean="0">
                <a:solidFill>
                  <a:srgbClr val="990033"/>
                </a:solidFill>
                <a:latin typeface="+mn-lt"/>
              </a:rPr>
              <a:t>Захват заложников</a:t>
            </a:r>
          </a:p>
        </p:txBody>
      </p:sp>
    </p:spTree>
    <p:extLst>
      <p:ext uri="{BB962C8B-B14F-4D97-AF65-F5344CB8AC3E}">
        <p14:creationId xmlns:p14="http://schemas.microsoft.com/office/powerpoint/2010/main" val="35756645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3568" y="404664"/>
            <a:ext cx="7774632" cy="468288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dirty="0" smtClean="0">
                <a:solidFill>
                  <a:srgbClr val="990033"/>
                </a:solidFill>
                <a:latin typeface="+mn-lt"/>
              </a:rPr>
              <a:t>Поведение при захвате заложников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683568" y="1556792"/>
            <a:ext cx="8229600" cy="4708525"/>
          </a:xfrm>
        </p:spPr>
        <p:txBody>
          <a:bodyPr/>
          <a:lstStyle/>
          <a:p>
            <a:r>
              <a:rPr lang="ru-RU" sz="2400" dirty="0" smtClean="0"/>
              <a:t>Основная цель – </a:t>
            </a:r>
            <a:r>
              <a:rPr lang="ru-RU" sz="2400" dirty="0" smtClean="0">
                <a:solidFill>
                  <a:srgbClr val="92D050"/>
                </a:solidFill>
              </a:rPr>
              <a:t>самосохранение</a:t>
            </a:r>
          </a:p>
          <a:p>
            <a:r>
              <a:rPr lang="ru-RU" sz="2400" dirty="0" smtClean="0">
                <a:solidFill>
                  <a:srgbClr val="92D050"/>
                </a:solidFill>
              </a:rPr>
              <a:t>Постарайтесь заблокироваться в помещении, если не удалось покинуть здание</a:t>
            </a:r>
          </a:p>
          <a:p>
            <a:r>
              <a:rPr lang="ru-RU" sz="2400" dirty="0" smtClean="0">
                <a:solidFill>
                  <a:srgbClr val="FFC000"/>
                </a:solidFill>
              </a:rPr>
              <a:t>Не теряйте самообладания</a:t>
            </a:r>
            <a:r>
              <a:rPr lang="ru-RU" sz="2400" dirty="0" smtClean="0"/>
              <a:t> и </a:t>
            </a:r>
            <a:r>
              <a:rPr lang="ru-RU" sz="2400" dirty="0" smtClean="0">
                <a:solidFill>
                  <a:srgbClr val="FFC000"/>
                </a:solidFill>
              </a:rPr>
              <a:t>выдержку не бегите</a:t>
            </a:r>
          </a:p>
          <a:p>
            <a:r>
              <a:rPr lang="ru-RU" sz="2400" dirty="0" smtClean="0">
                <a:solidFill>
                  <a:srgbClr val="FFC000"/>
                </a:solidFill>
              </a:rPr>
              <a:t>Не спорьте с </a:t>
            </a:r>
            <a:r>
              <a:rPr lang="ru-RU" sz="2400" dirty="0" smtClean="0"/>
              <a:t>террористами</a:t>
            </a:r>
          </a:p>
          <a:p>
            <a:r>
              <a:rPr lang="ru-RU" sz="2400" dirty="0" smtClean="0">
                <a:solidFill>
                  <a:srgbClr val="FFC000"/>
                </a:solidFill>
              </a:rPr>
              <a:t>Не допускайте высказываний </a:t>
            </a:r>
            <a:r>
              <a:rPr lang="ru-RU" sz="2400" dirty="0" smtClean="0"/>
              <a:t>и </a:t>
            </a:r>
            <a:r>
              <a:rPr lang="ru-RU" sz="2400" dirty="0" smtClean="0">
                <a:solidFill>
                  <a:srgbClr val="FFC000"/>
                </a:solidFill>
              </a:rPr>
              <a:t>жестов</a:t>
            </a:r>
            <a:r>
              <a:rPr lang="ru-RU" sz="2400" dirty="0" smtClean="0"/>
              <a:t>, которые могут привести к обострению ситуации</a:t>
            </a:r>
          </a:p>
          <a:p>
            <a:r>
              <a:rPr lang="ru-RU" sz="2400" dirty="0" smtClean="0">
                <a:solidFill>
                  <a:srgbClr val="FFC000"/>
                </a:solidFill>
              </a:rPr>
              <a:t>Воздерживайтесь от разговоров </a:t>
            </a:r>
            <a:r>
              <a:rPr lang="ru-RU" sz="2400" dirty="0" smtClean="0"/>
              <a:t>с окружающими.</a:t>
            </a:r>
          </a:p>
          <a:p>
            <a:r>
              <a:rPr lang="ru-RU" sz="2400" dirty="0" smtClean="0">
                <a:solidFill>
                  <a:srgbClr val="FFC000"/>
                </a:solidFill>
              </a:rPr>
              <a:t>Держитесь</a:t>
            </a:r>
            <a:r>
              <a:rPr lang="ru-RU" sz="2400" dirty="0" smtClean="0"/>
              <a:t> по возможности </a:t>
            </a:r>
            <a:r>
              <a:rPr lang="ru-RU" sz="2400" dirty="0" smtClean="0">
                <a:solidFill>
                  <a:srgbClr val="FFC000"/>
                </a:solidFill>
              </a:rPr>
              <a:t>дальше от окон и дверей</a:t>
            </a:r>
          </a:p>
          <a:p>
            <a:r>
              <a:rPr lang="ru-RU" sz="2400" dirty="0" smtClean="0">
                <a:solidFill>
                  <a:srgbClr val="FFC000"/>
                </a:solidFill>
              </a:rPr>
              <a:t>Помните,</a:t>
            </a:r>
            <a:r>
              <a:rPr lang="ru-RU" sz="2400" dirty="0" smtClean="0"/>
              <a:t> что после получения информации о захвате, </a:t>
            </a:r>
            <a:r>
              <a:rPr lang="ru-RU" sz="2400" dirty="0" smtClean="0">
                <a:solidFill>
                  <a:srgbClr val="FFC000"/>
                </a:solidFill>
              </a:rPr>
              <a:t>спецслужбы немедленно начинают действовать</a:t>
            </a:r>
          </a:p>
          <a:p>
            <a:pPr marL="136525" indent="0">
              <a:buNone/>
            </a:pP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3568" y="152400"/>
            <a:ext cx="7774632" cy="468288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dirty="0" smtClean="0">
                <a:solidFill>
                  <a:srgbClr val="990033"/>
                </a:solidFill>
                <a:latin typeface="+mn-lt"/>
              </a:rPr>
              <a:t>Применение огнестрельного оружия</a:t>
            </a:r>
          </a:p>
        </p:txBody>
      </p:sp>
      <p:pic>
        <p:nvPicPr>
          <p:cNvPr id="5" name="Содержимое 4" descr="Безымянный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54033" y="1600200"/>
            <a:ext cx="7035933" cy="47085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323528" y="692696"/>
            <a:ext cx="7774632" cy="468288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dirty="0">
                <a:solidFill>
                  <a:srgbClr val="990033"/>
                </a:solidFill>
              </a:rPr>
              <a:t>Поведение при </a:t>
            </a:r>
            <a:r>
              <a:rPr lang="ru-RU" sz="3600" dirty="0" smtClean="0">
                <a:solidFill>
                  <a:srgbClr val="990033"/>
                </a:solidFill>
              </a:rPr>
              <a:t>применении огнестрельного оружия</a:t>
            </a:r>
            <a:endParaRPr lang="ru-RU" sz="3600" dirty="0" smtClean="0">
              <a:solidFill>
                <a:srgbClr val="990033"/>
              </a:solidFill>
              <a:latin typeface="+mn-lt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539552" y="1628800"/>
            <a:ext cx="8229600" cy="4708525"/>
          </a:xfrm>
        </p:spPr>
        <p:txBody>
          <a:bodyPr/>
          <a:lstStyle/>
          <a:p>
            <a:r>
              <a:rPr lang="ru-RU" sz="2400" dirty="0" smtClean="0">
                <a:solidFill>
                  <a:srgbClr val="FFC000"/>
                </a:solidFill>
              </a:rPr>
              <a:t>Сообщить о происшествии в правоохранительные органы любым доступным способом</a:t>
            </a:r>
          </a:p>
          <a:p>
            <a:r>
              <a:rPr lang="ru-RU" sz="2400" dirty="0" smtClean="0"/>
              <a:t>При невозможности покинуть кабинет </a:t>
            </a:r>
            <a:r>
              <a:rPr lang="ru-RU" sz="2400" dirty="0" smtClean="0">
                <a:solidFill>
                  <a:srgbClr val="FFC000"/>
                </a:solidFill>
              </a:rPr>
              <a:t>заблокировать двери подручными средствами </a:t>
            </a:r>
            <a:r>
              <a:rPr lang="ru-RU" sz="2400" dirty="0" smtClean="0"/>
              <a:t>(столы, стулья, шкафы)</a:t>
            </a:r>
          </a:p>
          <a:p>
            <a:r>
              <a:rPr lang="ru-RU" sz="2400" dirty="0" smtClean="0">
                <a:solidFill>
                  <a:srgbClr val="FFC000"/>
                </a:solidFill>
              </a:rPr>
              <a:t>Не предпринимать попыток обезоружить </a:t>
            </a:r>
            <a:r>
              <a:rPr lang="ru-RU" sz="2400" dirty="0" smtClean="0"/>
              <a:t>нападающего</a:t>
            </a:r>
          </a:p>
          <a:p>
            <a:r>
              <a:rPr lang="ru-RU" sz="2400" dirty="0" smtClean="0">
                <a:solidFill>
                  <a:srgbClr val="FFC000"/>
                </a:solidFill>
              </a:rPr>
              <a:t>Держаться</a:t>
            </a:r>
            <a:r>
              <a:rPr lang="ru-RU" sz="2400" dirty="0" smtClean="0"/>
              <a:t> на максимально удаленной </a:t>
            </a:r>
            <a:r>
              <a:rPr lang="ru-RU" sz="2400" dirty="0" smtClean="0">
                <a:solidFill>
                  <a:srgbClr val="FFC000"/>
                </a:solidFill>
              </a:rPr>
              <a:t>дистанции за укрытием</a:t>
            </a:r>
          </a:p>
          <a:p>
            <a:r>
              <a:rPr lang="ru-RU" sz="2400" dirty="0" smtClean="0"/>
              <a:t>При </a:t>
            </a:r>
            <a:r>
              <a:rPr lang="ru-RU" sz="2400" dirty="0" smtClean="0">
                <a:solidFill>
                  <a:srgbClr val="FFC000"/>
                </a:solidFill>
              </a:rPr>
              <a:t>визуальном контакте </a:t>
            </a:r>
            <a:r>
              <a:rPr lang="ru-RU" sz="2400" dirty="0" smtClean="0"/>
              <a:t>со стрелком </a:t>
            </a:r>
            <a:r>
              <a:rPr lang="ru-RU" sz="2400" dirty="0" smtClean="0">
                <a:solidFill>
                  <a:srgbClr val="FFC000"/>
                </a:solidFill>
              </a:rPr>
              <a:t>немедленно уйти с траектории ведения огня</a:t>
            </a:r>
          </a:p>
          <a:p>
            <a:r>
              <a:rPr lang="ru-RU" sz="2400" dirty="0" smtClean="0">
                <a:solidFill>
                  <a:srgbClr val="FFC000"/>
                </a:solidFill>
              </a:rPr>
              <a:t>Следовать указаниям </a:t>
            </a:r>
            <a:r>
              <a:rPr lang="ru-RU" sz="2400" dirty="0" smtClean="0"/>
              <a:t>руководства</a:t>
            </a:r>
            <a:r>
              <a:rPr lang="ru-RU" sz="2400" dirty="0">
                <a:solidFill>
                  <a:srgbClr val="FFC000"/>
                </a:solidFill>
              </a:rPr>
              <a:t>,</a:t>
            </a:r>
            <a:r>
              <a:rPr lang="ru-RU" sz="2400" dirty="0" smtClean="0">
                <a:solidFill>
                  <a:srgbClr val="FFC000"/>
                </a:solidFill>
              </a:rPr>
              <a:t> сотрудников </a:t>
            </a:r>
            <a:r>
              <a:rPr lang="ru-RU" sz="2400" dirty="0" smtClean="0"/>
              <a:t>правоохранительных органов.</a:t>
            </a:r>
          </a:p>
          <a:p>
            <a:endParaRPr lang="ru-RU" sz="2400" dirty="0" smtClean="0"/>
          </a:p>
          <a:p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3568" y="152400"/>
            <a:ext cx="7774632" cy="468288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dirty="0" smtClean="0">
                <a:solidFill>
                  <a:srgbClr val="990033"/>
                </a:solidFill>
                <a:latin typeface="+mn-lt"/>
              </a:rPr>
              <a:t>Применение взрывных устройств</a:t>
            </a:r>
          </a:p>
        </p:txBody>
      </p:sp>
      <p:pic>
        <p:nvPicPr>
          <p:cNvPr id="6" name="Содержимое 5" descr="Безымянный коллаж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99593" y="908720"/>
            <a:ext cx="6984776" cy="5400005"/>
          </a:xfrm>
          <a:prstGeom prst="rect">
            <a:avLst/>
          </a:prstGeom>
          <a:ln>
            <a:solidFill>
              <a:srgbClr val="FF00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3568" y="404664"/>
            <a:ext cx="7774632" cy="468288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dirty="0" smtClean="0">
                <a:solidFill>
                  <a:srgbClr val="990033"/>
                </a:solidFill>
                <a:latin typeface="+mn-lt"/>
              </a:rPr>
              <a:t>Поведение при обнаружении предмета, похожего на взрывное устройство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456084" y="1196752"/>
            <a:ext cx="8229600" cy="4896544"/>
          </a:xfrm>
        </p:spPr>
        <p:txBody>
          <a:bodyPr/>
          <a:lstStyle/>
          <a:p>
            <a:r>
              <a:rPr lang="ru-RU" sz="2400" dirty="0" smtClean="0">
                <a:solidFill>
                  <a:srgbClr val="FFC000"/>
                </a:solidFill>
              </a:rPr>
              <a:t>Незамедлительно сообщить</a:t>
            </a:r>
            <a:r>
              <a:rPr lang="ru-RU" sz="2400" dirty="0" smtClean="0"/>
              <a:t> о находке </a:t>
            </a:r>
            <a:r>
              <a:rPr lang="ru-RU" sz="2400" dirty="0" smtClean="0">
                <a:solidFill>
                  <a:srgbClr val="FFC000"/>
                </a:solidFill>
              </a:rPr>
              <a:t>на пост охраны </a:t>
            </a:r>
            <a:r>
              <a:rPr lang="ru-RU" sz="2400" dirty="0" smtClean="0">
                <a:solidFill>
                  <a:srgbClr val="FFC000"/>
                </a:solidFill>
              </a:rPr>
              <a:t>либо </a:t>
            </a:r>
            <a:r>
              <a:rPr lang="ru-RU" sz="2400" smtClean="0">
                <a:solidFill>
                  <a:srgbClr val="FFC000"/>
                </a:solidFill>
              </a:rPr>
              <a:t>в штаб ГО</a:t>
            </a:r>
            <a:endParaRPr lang="ru-RU" sz="2400" dirty="0" smtClean="0">
              <a:solidFill>
                <a:srgbClr val="FFC000"/>
              </a:solidFill>
            </a:endParaRPr>
          </a:p>
          <a:p>
            <a:r>
              <a:rPr lang="ru-RU" sz="2400" dirty="0" smtClean="0">
                <a:solidFill>
                  <a:srgbClr val="FFC000"/>
                </a:solidFill>
              </a:rPr>
              <a:t>Не </a:t>
            </a:r>
            <a:r>
              <a:rPr lang="ru-RU" sz="2400" dirty="0" smtClean="0"/>
              <a:t>допускать к предмету людей</a:t>
            </a:r>
          </a:p>
          <a:p>
            <a:r>
              <a:rPr lang="ru-RU" sz="2400" dirty="0" smtClean="0">
                <a:solidFill>
                  <a:srgbClr val="FFC000"/>
                </a:solidFill>
              </a:rPr>
              <a:t>Держаться на безопасном расстоянии, </a:t>
            </a:r>
            <a:r>
              <a:rPr lang="ru-RU" sz="2400" dirty="0" smtClean="0"/>
              <a:t>не трогать</a:t>
            </a:r>
            <a:r>
              <a:rPr lang="ru-RU" sz="2400" dirty="0" smtClean="0">
                <a:solidFill>
                  <a:srgbClr val="FFC000"/>
                </a:solidFill>
              </a:rPr>
              <a:t>, не вскрывать, </a:t>
            </a:r>
            <a:r>
              <a:rPr lang="ru-RU" sz="2400" dirty="0" smtClean="0"/>
              <a:t>не перемещать </a:t>
            </a:r>
            <a:r>
              <a:rPr lang="ru-RU" sz="2400" dirty="0" smtClean="0">
                <a:solidFill>
                  <a:srgbClr val="FFC000"/>
                </a:solidFill>
              </a:rPr>
              <a:t>предмет, не использовать </a:t>
            </a:r>
            <a:r>
              <a:rPr lang="ru-RU" sz="2400" dirty="0" smtClean="0"/>
              <a:t>сотовый телефон</a:t>
            </a:r>
          </a:p>
          <a:p>
            <a:r>
              <a:rPr lang="ru-RU" sz="2400" dirty="0" smtClean="0"/>
              <a:t>После объявления эвакуации </a:t>
            </a:r>
            <a:r>
              <a:rPr lang="ru-RU" sz="2400" dirty="0" smtClean="0">
                <a:solidFill>
                  <a:srgbClr val="FFC000"/>
                </a:solidFill>
              </a:rPr>
              <a:t>сохранять</a:t>
            </a:r>
            <a:r>
              <a:rPr lang="ru-RU" sz="2400" dirty="0" smtClean="0"/>
              <a:t> </a:t>
            </a:r>
            <a:r>
              <a:rPr lang="ru-RU" sz="2400" dirty="0" smtClean="0">
                <a:solidFill>
                  <a:srgbClr val="FFC000"/>
                </a:solidFill>
              </a:rPr>
              <a:t>спокойствие</a:t>
            </a:r>
            <a:r>
              <a:rPr lang="ru-RU" sz="2400" dirty="0" smtClean="0"/>
              <a:t> и организованно</a:t>
            </a:r>
            <a:r>
              <a:rPr lang="ru-RU" sz="2400" dirty="0" smtClean="0">
                <a:solidFill>
                  <a:srgbClr val="FFC000"/>
                </a:solidFill>
              </a:rPr>
              <a:t> покинуть здание</a:t>
            </a:r>
          </a:p>
          <a:p>
            <a:r>
              <a:rPr lang="ru-RU" sz="2400" dirty="0" smtClean="0">
                <a:solidFill>
                  <a:srgbClr val="FFC000"/>
                </a:solidFill>
              </a:rPr>
              <a:t>Не сообщать</a:t>
            </a:r>
            <a:r>
              <a:rPr lang="ru-RU" sz="2400" dirty="0" smtClean="0"/>
              <a:t> информацию об угрозе другим лицам, </a:t>
            </a:r>
            <a:r>
              <a:rPr lang="ru-RU" sz="2400" dirty="0" smtClean="0">
                <a:solidFill>
                  <a:srgbClr val="FFC000"/>
                </a:solidFill>
              </a:rPr>
              <a:t>во избежание паники</a:t>
            </a:r>
          </a:p>
          <a:p>
            <a:r>
              <a:rPr lang="ru-RU" sz="2400" dirty="0" smtClean="0">
                <a:solidFill>
                  <a:srgbClr val="FFC000"/>
                </a:solidFill>
              </a:rPr>
              <a:t>Четко следовать указаниям </a:t>
            </a:r>
            <a:r>
              <a:rPr lang="ru-RU" sz="2400" dirty="0" smtClean="0"/>
              <a:t>руководства, отдела безопасности</a:t>
            </a:r>
            <a:r>
              <a:rPr lang="ru-RU" sz="2400" dirty="0" smtClean="0">
                <a:solidFill>
                  <a:srgbClr val="FFC000"/>
                </a:solidFill>
              </a:rPr>
              <a:t> </a:t>
            </a:r>
            <a:r>
              <a:rPr lang="ru-RU" sz="2400" dirty="0" smtClean="0"/>
              <a:t>и </a:t>
            </a:r>
            <a:r>
              <a:rPr lang="ru-RU" sz="2400" dirty="0" smtClean="0">
                <a:solidFill>
                  <a:srgbClr val="FFC000"/>
                </a:solidFill>
              </a:rPr>
              <a:t>сотрудников </a:t>
            </a:r>
            <a:r>
              <a:rPr lang="ru-RU" sz="2400" dirty="0" smtClean="0"/>
              <a:t>спецслужб </a:t>
            </a:r>
            <a:r>
              <a:rPr lang="ru-RU" sz="2400" dirty="0" smtClean="0">
                <a:solidFill>
                  <a:srgbClr val="FFC000"/>
                </a:solidFill>
              </a:rPr>
              <a:t> </a:t>
            </a:r>
          </a:p>
          <a:p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4684" y="692696"/>
            <a:ext cx="7774632" cy="468288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200" dirty="0" smtClean="0">
                <a:solidFill>
                  <a:srgbClr val="990033"/>
                </a:solidFill>
                <a:latin typeface="+mn-lt"/>
              </a:rPr>
              <a:t>Применение опасных химических и бактериологических веществ</a:t>
            </a:r>
          </a:p>
        </p:txBody>
      </p:sp>
      <p:pic>
        <p:nvPicPr>
          <p:cNvPr id="3" name="Объект 2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392" y="1700808"/>
            <a:ext cx="7859216" cy="442002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755576" y="908720"/>
            <a:ext cx="7774632" cy="468288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dirty="0" smtClean="0">
                <a:solidFill>
                  <a:srgbClr val="990033"/>
                </a:solidFill>
                <a:latin typeface="+mn-lt"/>
              </a:rPr>
              <a:t>Поведение при применении опасных веществ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611560" y="2132856"/>
            <a:ext cx="8229600" cy="3960440"/>
          </a:xfrm>
        </p:spPr>
        <p:txBody>
          <a:bodyPr/>
          <a:lstStyle/>
          <a:p>
            <a:r>
              <a:rPr lang="ru-RU" sz="2400" dirty="0" smtClean="0">
                <a:solidFill>
                  <a:srgbClr val="FFC000"/>
                </a:solidFill>
              </a:rPr>
              <a:t>Проявлять наблюдательность </a:t>
            </a:r>
            <a:r>
              <a:rPr lang="ru-RU" sz="2400" dirty="0" smtClean="0"/>
              <a:t>и </a:t>
            </a:r>
            <a:r>
              <a:rPr lang="ru-RU" sz="2400" dirty="0" smtClean="0">
                <a:solidFill>
                  <a:srgbClr val="FFC000"/>
                </a:solidFill>
              </a:rPr>
              <a:t>бдительность</a:t>
            </a:r>
            <a:r>
              <a:rPr lang="ru-RU" sz="2400" dirty="0" smtClean="0"/>
              <a:t> при обнаружении неизвестных веществ, запахов, </a:t>
            </a:r>
            <a:r>
              <a:rPr lang="ru-RU" sz="2400" dirty="0" smtClean="0">
                <a:solidFill>
                  <a:srgbClr val="FFC000"/>
                </a:solidFill>
              </a:rPr>
              <a:t>странных мест их размещения</a:t>
            </a:r>
          </a:p>
          <a:p>
            <a:r>
              <a:rPr lang="ru-RU" sz="2400" dirty="0" smtClean="0">
                <a:solidFill>
                  <a:srgbClr val="FFC000"/>
                </a:solidFill>
              </a:rPr>
              <a:t>Немедленно доложить на пост охраны и в штаб ГО </a:t>
            </a:r>
            <a:r>
              <a:rPr lang="ru-RU" sz="2400" dirty="0" smtClean="0"/>
              <a:t>После объявления эвакуации </a:t>
            </a:r>
            <a:r>
              <a:rPr lang="ru-RU" sz="2400" dirty="0" smtClean="0">
                <a:solidFill>
                  <a:srgbClr val="FFC000"/>
                </a:solidFill>
              </a:rPr>
              <a:t>сохранять</a:t>
            </a:r>
            <a:r>
              <a:rPr lang="ru-RU" sz="2400" dirty="0" smtClean="0"/>
              <a:t> </a:t>
            </a:r>
            <a:r>
              <a:rPr lang="ru-RU" sz="2400" dirty="0" smtClean="0">
                <a:solidFill>
                  <a:srgbClr val="FFC000"/>
                </a:solidFill>
              </a:rPr>
              <a:t>спокойствие</a:t>
            </a:r>
            <a:r>
              <a:rPr lang="ru-RU" sz="2400" dirty="0" smtClean="0"/>
              <a:t> и </a:t>
            </a:r>
            <a:r>
              <a:rPr lang="ru-RU" sz="2400" dirty="0" smtClean="0">
                <a:solidFill>
                  <a:srgbClr val="FFC000"/>
                </a:solidFill>
              </a:rPr>
              <a:t>организованно покинуть здание.</a:t>
            </a:r>
          </a:p>
          <a:p>
            <a:r>
              <a:rPr lang="ru-RU" sz="2400" dirty="0" smtClean="0">
                <a:solidFill>
                  <a:srgbClr val="FFC000"/>
                </a:solidFill>
              </a:rPr>
              <a:t>Четко выполнять указания руководства, работников службы безопасности </a:t>
            </a:r>
            <a:r>
              <a:rPr lang="ru-RU" sz="2400" dirty="0" smtClean="0"/>
              <a:t>и </a:t>
            </a:r>
            <a:r>
              <a:rPr lang="ru-RU" sz="2400" dirty="0" smtClean="0">
                <a:solidFill>
                  <a:srgbClr val="FFC000"/>
                </a:solidFill>
              </a:rPr>
              <a:t>сотрудников спецслужб</a:t>
            </a:r>
          </a:p>
          <a:p>
            <a:pPr>
              <a:buNone/>
            </a:pPr>
            <a:endParaRPr lang="ru-RU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3568" y="476672"/>
            <a:ext cx="7920880" cy="468288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500" dirty="0" smtClean="0">
                <a:solidFill>
                  <a:srgbClr val="990033"/>
                </a:solidFill>
                <a:latin typeface="+mn-lt"/>
              </a:rPr>
              <a:t>Сообщения</a:t>
            </a:r>
            <a:r>
              <a:rPr lang="ru-RU" sz="3400" dirty="0" smtClean="0">
                <a:solidFill>
                  <a:srgbClr val="990033"/>
                </a:solidFill>
                <a:latin typeface="+mn-lt"/>
              </a:rPr>
              <a:t> о минировании</a:t>
            </a:r>
          </a:p>
        </p:txBody>
      </p:sp>
      <p:pic>
        <p:nvPicPr>
          <p:cNvPr id="5" name="Содержимое 4" descr="min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43608" y="1268760"/>
            <a:ext cx="7200800" cy="489054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695028" y="620688"/>
            <a:ext cx="7774632" cy="468288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dirty="0" smtClean="0">
                <a:solidFill>
                  <a:srgbClr val="990033"/>
                </a:solidFill>
                <a:latin typeface="+mn-lt"/>
              </a:rPr>
              <a:t>Поведение при поступлении сообщения о теракте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467544" y="1700808"/>
            <a:ext cx="8229600" cy="4248472"/>
          </a:xfrm>
        </p:spPr>
        <p:txBody>
          <a:bodyPr/>
          <a:lstStyle/>
          <a:p>
            <a:r>
              <a:rPr lang="ru-RU" sz="2400" dirty="0" smtClean="0">
                <a:solidFill>
                  <a:srgbClr val="FFC000"/>
                </a:solidFill>
              </a:rPr>
              <a:t>Сообщить</a:t>
            </a:r>
            <a:r>
              <a:rPr lang="ru-RU" sz="2400" dirty="0" smtClean="0"/>
              <a:t> о поступлении сообщения на пост охраны, штаб ГО, руководству </a:t>
            </a:r>
            <a:r>
              <a:rPr lang="ru-RU" sz="2400" dirty="0" smtClean="0">
                <a:solidFill>
                  <a:srgbClr val="FFC000"/>
                </a:solidFill>
              </a:rPr>
              <a:t>Медучреждения.</a:t>
            </a:r>
          </a:p>
          <a:p>
            <a:r>
              <a:rPr lang="ru-RU" sz="2400" dirty="0" smtClean="0"/>
              <a:t>Постараться </a:t>
            </a:r>
            <a:r>
              <a:rPr lang="ru-RU" sz="2400" dirty="0" smtClean="0">
                <a:solidFill>
                  <a:srgbClr val="FFC000"/>
                </a:solidFill>
              </a:rPr>
              <a:t>дословно запомнить разговор (при звонке по телефону) </a:t>
            </a:r>
            <a:r>
              <a:rPr lang="ru-RU" sz="2400" dirty="0" smtClean="0"/>
              <a:t>и </a:t>
            </a:r>
            <a:r>
              <a:rPr lang="ru-RU" sz="2400" dirty="0" smtClean="0">
                <a:solidFill>
                  <a:srgbClr val="FFC000"/>
                </a:solidFill>
              </a:rPr>
              <a:t>зафиксировать</a:t>
            </a:r>
            <a:r>
              <a:rPr lang="ru-RU" sz="2400" dirty="0" smtClean="0"/>
              <a:t> его на бумаге, </a:t>
            </a:r>
            <a:r>
              <a:rPr lang="ru-RU" sz="2400" dirty="0" smtClean="0">
                <a:solidFill>
                  <a:srgbClr val="FFC000"/>
                </a:solidFill>
              </a:rPr>
              <a:t>отметить</a:t>
            </a:r>
            <a:r>
              <a:rPr lang="ru-RU" sz="2400" dirty="0" smtClean="0"/>
              <a:t> точное время начала разговора и его окончания, </a:t>
            </a:r>
            <a:r>
              <a:rPr lang="ru-RU" sz="2400" dirty="0" smtClean="0">
                <a:solidFill>
                  <a:srgbClr val="FFC000"/>
                </a:solidFill>
              </a:rPr>
              <a:t>запомнить</a:t>
            </a:r>
            <a:r>
              <a:rPr lang="ru-RU" sz="2400" dirty="0" smtClean="0"/>
              <a:t> и </a:t>
            </a:r>
            <a:r>
              <a:rPr lang="ru-RU" sz="2400" dirty="0" smtClean="0">
                <a:solidFill>
                  <a:srgbClr val="FFC000"/>
                </a:solidFill>
              </a:rPr>
              <a:t>записать</a:t>
            </a:r>
            <a:r>
              <a:rPr lang="ru-RU" sz="2400" dirty="0" smtClean="0"/>
              <a:t> особенности речи звонившего, сопутствующие шумы.</a:t>
            </a:r>
          </a:p>
          <a:p>
            <a:r>
              <a:rPr lang="ru-RU" sz="2400" dirty="0" smtClean="0"/>
              <a:t>После принятия решения о мерах защиты руководством Медучреждения </a:t>
            </a:r>
            <a:r>
              <a:rPr lang="ru-RU" sz="2400" dirty="0" smtClean="0">
                <a:solidFill>
                  <a:srgbClr val="FFC000"/>
                </a:solidFill>
              </a:rPr>
              <a:t>четко выполнять все указания </a:t>
            </a:r>
            <a:r>
              <a:rPr lang="ru-RU" sz="2400" dirty="0" smtClean="0"/>
              <a:t>и </a:t>
            </a:r>
            <a:r>
              <a:rPr lang="ru-RU" sz="2400" dirty="0" smtClean="0">
                <a:solidFill>
                  <a:srgbClr val="FFC000"/>
                </a:solidFill>
              </a:rPr>
              <a:t>сохранять спокойствие.</a:t>
            </a:r>
            <a:r>
              <a:rPr lang="ru-RU" sz="2400" dirty="0" smtClean="0"/>
              <a:t> 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404664"/>
            <a:ext cx="7920880" cy="468288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400" dirty="0" smtClean="0">
                <a:solidFill>
                  <a:srgbClr val="990033"/>
                </a:solidFill>
                <a:latin typeface="+mn-lt"/>
              </a:rPr>
              <a:t>Угрозы в письменном виде</a:t>
            </a:r>
          </a:p>
        </p:txBody>
      </p:sp>
      <p:pic>
        <p:nvPicPr>
          <p:cNvPr id="6" name="Содержимое 5" descr="Безымянный 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43608" y="1412776"/>
            <a:ext cx="7056784" cy="443021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695028" y="548680"/>
            <a:ext cx="7774632" cy="468288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dirty="0" smtClean="0">
                <a:solidFill>
                  <a:srgbClr val="990033"/>
                </a:solidFill>
                <a:latin typeface="+mn-lt"/>
              </a:rPr>
              <a:t>Поведение в случае поступления угроз в письменном виде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467544" y="1916832"/>
            <a:ext cx="8229600" cy="4248472"/>
          </a:xfrm>
        </p:spPr>
        <p:txBody>
          <a:bodyPr/>
          <a:lstStyle/>
          <a:p>
            <a:r>
              <a:rPr lang="ru-RU" sz="2400" dirty="0" smtClean="0">
                <a:solidFill>
                  <a:srgbClr val="FFC000"/>
                </a:solidFill>
              </a:rPr>
              <a:t>Обращаться</a:t>
            </a:r>
            <a:r>
              <a:rPr lang="ru-RU" sz="2400" dirty="0" smtClean="0"/>
              <a:t> с полученным документом </a:t>
            </a:r>
            <a:r>
              <a:rPr lang="ru-RU" sz="2400" dirty="0" smtClean="0">
                <a:solidFill>
                  <a:srgbClr val="FFC000"/>
                </a:solidFill>
              </a:rPr>
              <a:t>предельно осторожно</a:t>
            </a:r>
            <a:r>
              <a:rPr lang="ru-RU" sz="2400" dirty="0" smtClean="0"/>
              <a:t>: </a:t>
            </a:r>
            <a:r>
              <a:rPr lang="ru-RU" sz="2400" dirty="0" smtClean="0">
                <a:solidFill>
                  <a:srgbClr val="FFC000"/>
                </a:solidFill>
              </a:rPr>
              <a:t>поместить</a:t>
            </a:r>
            <a:r>
              <a:rPr lang="ru-RU" sz="2400" dirty="0" smtClean="0"/>
              <a:t> его в чистый полиэтиленовый пакет, </a:t>
            </a:r>
            <a:r>
              <a:rPr lang="ru-RU" sz="2400" dirty="0" smtClean="0">
                <a:solidFill>
                  <a:srgbClr val="FFC000"/>
                </a:solidFill>
              </a:rPr>
              <a:t>нечего не выбрасывать </a:t>
            </a:r>
            <a:r>
              <a:rPr lang="ru-RU" sz="2400" dirty="0" smtClean="0"/>
              <a:t>(конверт, все вложения, обрезки);</a:t>
            </a:r>
          </a:p>
          <a:p>
            <a:r>
              <a:rPr lang="ru-RU" sz="2400" dirty="0" smtClean="0">
                <a:solidFill>
                  <a:srgbClr val="FFC000"/>
                </a:solidFill>
              </a:rPr>
              <a:t>Постараться не оставлять </a:t>
            </a:r>
            <a:r>
              <a:rPr lang="ru-RU" sz="2400" dirty="0" smtClean="0"/>
              <a:t>на документе </a:t>
            </a:r>
            <a:r>
              <a:rPr lang="ru-RU" sz="2400" dirty="0" smtClean="0">
                <a:solidFill>
                  <a:srgbClr val="FFC000"/>
                </a:solidFill>
              </a:rPr>
              <a:t>отпечатков</a:t>
            </a:r>
            <a:r>
              <a:rPr lang="ru-RU" sz="2400" dirty="0" smtClean="0"/>
              <a:t> своих пальцев;</a:t>
            </a:r>
          </a:p>
          <a:p>
            <a:r>
              <a:rPr lang="ru-RU" sz="2400" dirty="0" smtClean="0">
                <a:solidFill>
                  <a:srgbClr val="FFC000"/>
                </a:solidFill>
              </a:rPr>
              <a:t>Представить</a:t>
            </a:r>
            <a:r>
              <a:rPr lang="ru-RU" sz="2400" dirty="0" smtClean="0"/>
              <a:t> </a:t>
            </a:r>
            <a:r>
              <a:rPr lang="ru-RU" sz="2400" dirty="0" smtClean="0">
                <a:solidFill>
                  <a:srgbClr val="FFC000"/>
                </a:solidFill>
              </a:rPr>
              <a:t>полученный документ </a:t>
            </a:r>
            <a:r>
              <a:rPr lang="ru-RU" sz="2400" dirty="0" smtClean="0"/>
              <a:t>руководству</a:t>
            </a:r>
            <a:r>
              <a:rPr lang="ru-RU" sz="2400" dirty="0" smtClean="0">
                <a:solidFill>
                  <a:srgbClr val="FFC000"/>
                </a:solidFill>
              </a:rPr>
              <a:t>,</a:t>
            </a:r>
            <a:r>
              <a:rPr lang="ru-RU" sz="2400" dirty="0" smtClean="0"/>
              <a:t> лицу исполняющему его обязанности или </a:t>
            </a:r>
            <a:r>
              <a:rPr lang="ru-RU" sz="2400" dirty="0" smtClean="0">
                <a:solidFill>
                  <a:srgbClr val="FFC000"/>
                </a:solidFill>
              </a:rPr>
              <a:t>в штаб ГО, для передачи информации в правоохранительные органы.</a:t>
            </a:r>
            <a:endParaRPr lang="ru-RU" sz="2400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3567" y="476672"/>
            <a:ext cx="7920880" cy="468288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400" dirty="0" smtClean="0">
                <a:solidFill>
                  <a:srgbClr val="990033"/>
                </a:solidFill>
                <a:latin typeface="+mn-lt"/>
              </a:rPr>
              <a:t>Информационные атаки</a:t>
            </a:r>
          </a:p>
        </p:txBody>
      </p:sp>
      <p:pic>
        <p:nvPicPr>
          <p:cNvPr id="3" name="Объект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412776"/>
            <a:ext cx="7223048" cy="47085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767036" y="764704"/>
            <a:ext cx="7774632" cy="468288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dirty="0" smtClean="0">
                <a:solidFill>
                  <a:srgbClr val="990033"/>
                </a:solidFill>
                <a:latin typeface="+mn-lt"/>
              </a:rPr>
              <a:t>Поведение для профилактики информационных атак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539552" y="1700808"/>
            <a:ext cx="8229600" cy="4392488"/>
          </a:xfrm>
        </p:spPr>
        <p:txBody>
          <a:bodyPr/>
          <a:lstStyle/>
          <a:p>
            <a:r>
              <a:rPr lang="ru-RU" sz="2400" dirty="0" smtClean="0">
                <a:solidFill>
                  <a:srgbClr val="FFC000"/>
                </a:solidFill>
              </a:rPr>
              <a:t>Воздержитесь</a:t>
            </a:r>
            <a:r>
              <a:rPr lang="ru-RU" sz="2400" dirty="0" smtClean="0"/>
              <a:t> от </a:t>
            </a:r>
            <a:r>
              <a:rPr lang="ru-RU" sz="2400" dirty="0" smtClean="0">
                <a:solidFill>
                  <a:srgbClr val="FFC000"/>
                </a:solidFill>
              </a:rPr>
              <a:t>посещения сомнительных групп </a:t>
            </a:r>
            <a:r>
              <a:rPr lang="ru-RU" sz="2400" dirty="0" smtClean="0"/>
              <a:t>и </a:t>
            </a:r>
            <a:r>
              <a:rPr lang="ru-RU" sz="2400" dirty="0" smtClean="0">
                <a:solidFill>
                  <a:srgbClr val="FFC000"/>
                </a:solidFill>
              </a:rPr>
              <a:t>сайтов</a:t>
            </a:r>
            <a:r>
              <a:rPr lang="ru-RU" sz="2400" dirty="0" smtClean="0"/>
              <a:t> в интернете;</a:t>
            </a:r>
          </a:p>
          <a:p>
            <a:r>
              <a:rPr lang="ru-RU" sz="2400" dirty="0" smtClean="0">
                <a:solidFill>
                  <a:srgbClr val="FFC000"/>
                </a:solidFill>
              </a:rPr>
              <a:t>Не отвечайте </a:t>
            </a:r>
            <a:r>
              <a:rPr lang="ru-RU" sz="2400" dirty="0" smtClean="0"/>
              <a:t>на сообщения с угрозами в свой адрес или адрес родственников;</a:t>
            </a:r>
          </a:p>
          <a:p>
            <a:r>
              <a:rPr lang="ru-RU" sz="2400" dirty="0" smtClean="0">
                <a:solidFill>
                  <a:srgbClr val="FFC000"/>
                </a:solidFill>
              </a:rPr>
              <a:t>Не вступайте </a:t>
            </a:r>
            <a:r>
              <a:rPr lang="ru-RU" sz="2400" dirty="0" smtClean="0"/>
              <a:t>в переписку с незнакомыми людьми из виртуальной среды;</a:t>
            </a:r>
          </a:p>
          <a:p>
            <a:r>
              <a:rPr lang="ru-RU" sz="2400" dirty="0" smtClean="0"/>
              <a:t>При попытке </a:t>
            </a:r>
            <a:r>
              <a:rPr lang="ru-RU" sz="2400" dirty="0" smtClean="0">
                <a:solidFill>
                  <a:srgbClr val="FFC000"/>
                </a:solidFill>
              </a:rPr>
              <a:t>оказать давление </a:t>
            </a:r>
            <a:r>
              <a:rPr lang="ru-RU" sz="2400" dirty="0" smtClean="0"/>
              <a:t>немедленно </a:t>
            </a:r>
            <a:r>
              <a:rPr lang="ru-RU" sz="2400" dirty="0" smtClean="0">
                <a:solidFill>
                  <a:srgbClr val="FFC000"/>
                </a:solidFill>
              </a:rPr>
              <a:t>сообщать сотрудникам правоохранительных органов;</a:t>
            </a:r>
          </a:p>
          <a:p>
            <a:r>
              <a:rPr lang="ru-RU" sz="2400" dirty="0" smtClean="0">
                <a:solidFill>
                  <a:srgbClr val="FFC000"/>
                </a:solidFill>
              </a:rPr>
              <a:t>Стараться не сообщать </a:t>
            </a:r>
            <a:r>
              <a:rPr lang="ru-RU" sz="2400" dirty="0" smtClean="0"/>
              <a:t>посторонним свои </a:t>
            </a:r>
            <a:r>
              <a:rPr lang="ru-RU" sz="2400" dirty="0" smtClean="0">
                <a:solidFill>
                  <a:srgbClr val="FFC000"/>
                </a:solidFill>
              </a:rPr>
              <a:t>персональные данные, </a:t>
            </a:r>
            <a:r>
              <a:rPr lang="ru-RU" sz="2400" dirty="0" smtClean="0"/>
              <a:t>адрес</a:t>
            </a:r>
            <a:r>
              <a:rPr lang="ru-RU" sz="2400" dirty="0" smtClean="0">
                <a:solidFill>
                  <a:srgbClr val="FFC000"/>
                </a:solidFill>
              </a:rPr>
              <a:t> проживания</a:t>
            </a:r>
            <a:r>
              <a:rPr lang="ru-RU" sz="2400" dirty="0" smtClean="0"/>
              <a:t> или место </a:t>
            </a:r>
            <a:r>
              <a:rPr lang="ru-RU" sz="2400" dirty="0" smtClean="0">
                <a:solidFill>
                  <a:srgbClr val="FFC000"/>
                </a:solidFill>
              </a:rPr>
              <a:t>работы</a:t>
            </a:r>
            <a:r>
              <a:rPr lang="ru-RU" sz="2400" dirty="0" smtClean="0"/>
              <a:t>.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>
          <a:xfrm>
            <a:off x="755576" y="476672"/>
            <a:ext cx="7772400" cy="176213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rgbClr val="990033"/>
                </a:solidFill>
              </a:rPr>
              <a:t>ОСНОВНАЯ ЦЕЛЬ!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41376" y="836310"/>
            <a:ext cx="7200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990033"/>
                </a:solidFill>
              </a:rPr>
              <a:t>СБЕРЕЖЕНИЕ ЖИЗНИ И ЗДОРОВЬЯ,</a:t>
            </a:r>
          </a:p>
          <a:p>
            <a:pPr algn="ctr"/>
            <a:r>
              <a:rPr lang="ru-RU" dirty="0" smtClean="0">
                <a:solidFill>
                  <a:srgbClr val="990033"/>
                </a:solidFill>
              </a:rPr>
              <a:t>ВО ИЗБЕЖАНИИ </a:t>
            </a:r>
            <a:r>
              <a:rPr lang="ru-RU" dirty="0" smtClean="0">
                <a:solidFill>
                  <a:schemeClr val="bg1"/>
                </a:solidFill>
              </a:rPr>
              <a:t>ТРАГЕДИИ!!!</a:t>
            </a:r>
            <a:endParaRPr lang="ru-RU" dirty="0">
              <a:solidFill>
                <a:srgbClr val="990033"/>
              </a:solidFill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850732"/>
            <a:ext cx="6913326" cy="434603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7" name="Rectangle 3"/>
          <p:cNvSpPr>
            <a:spLocks noGrp="1" noChangeArrowheads="1"/>
          </p:cNvSpPr>
          <p:nvPr>
            <p:ph idx="1"/>
          </p:nvPr>
        </p:nvSpPr>
        <p:spPr>
          <a:xfrm>
            <a:off x="539552" y="2708920"/>
            <a:ext cx="8229600" cy="1036712"/>
          </a:xfrm>
        </p:spPr>
        <p:txBody>
          <a:bodyPr/>
          <a:lstStyle/>
          <a:p>
            <a:pPr algn="ctr" eaLnBrk="1" hangingPunct="1">
              <a:buNone/>
            </a:pPr>
            <a:r>
              <a:rPr lang="ru-RU" sz="4400" b="1" dirty="0" smtClean="0">
                <a:solidFill>
                  <a:srgbClr val="800000"/>
                </a:solidFill>
              </a:rPr>
              <a:t>Спасибо за внимание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926</TotalTime>
  <Words>558</Words>
  <Application>Microsoft Office PowerPoint</Application>
  <PresentationFormat>Экран (4:3)</PresentationFormat>
  <Paragraphs>64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8" baseType="lpstr">
      <vt:lpstr>Arial</vt:lpstr>
      <vt:lpstr>Book Antiqua</vt:lpstr>
      <vt:lpstr>Calibri</vt:lpstr>
      <vt:lpstr>Lucida Sans</vt:lpstr>
      <vt:lpstr>Times New Roman</vt:lpstr>
      <vt:lpstr>Wingdings</vt:lpstr>
      <vt:lpstr>Wingdings 2</vt:lpstr>
      <vt:lpstr>Wingdings 3</vt:lpstr>
      <vt:lpstr>Апекс</vt:lpstr>
      <vt:lpstr>Антитеррористическая Безопасность в медицинских  учреждениях </vt:lpstr>
      <vt:lpstr>Основные понятия </vt:lpstr>
      <vt:lpstr>Возможные виды террористической деятельности</vt:lpstr>
      <vt:lpstr>Захват заложников</vt:lpstr>
      <vt:lpstr>Поведение при захвате заложников</vt:lpstr>
      <vt:lpstr>Применение огнестрельного оружия</vt:lpstr>
      <vt:lpstr>Поведение при применении огнестрельного оружия</vt:lpstr>
      <vt:lpstr>Применение взрывных устройств</vt:lpstr>
      <vt:lpstr>Поведение при обнаружении предмета, похожего на взрывное устройство</vt:lpstr>
      <vt:lpstr>Применение опасных химических и бактериологических веществ</vt:lpstr>
      <vt:lpstr>Поведение при применении опасных веществ</vt:lpstr>
      <vt:lpstr>Сообщения о минировании</vt:lpstr>
      <vt:lpstr>Поведение при поступлении сообщения о теракте</vt:lpstr>
      <vt:lpstr>Угрозы в письменном виде</vt:lpstr>
      <vt:lpstr>Поведение в случае поступления угроз в письменном виде</vt:lpstr>
      <vt:lpstr>Информационные атаки</vt:lpstr>
      <vt:lpstr>Поведение для профилактики информационных атак</vt:lpstr>
      <vt:lpstr>ОСНОВНАЯ ЦЕЛЬ!</vt:lpstr>
      <vt:lpstr>Презентация PowerPoint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IVANOV</dc:creator>
  <cp:lastModifiedBy>1</cp:lastModifiedBy>
  <cp:revision>96</cp:revision>
  <dcterms:created xsi:type="dcterms:W3CDTF">2008-03-23T12:23:46Z</dcterms:created>
  <dcterms:modified xsi:type="dcterms:W3CDTF">2024-07-04T03:42:21Z</dcterms:modified>
</cp:coreProperties>
</file>